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108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625850" y="703579"/>
            <a:ext cx="2975356" cy="184024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100" dirty="0" smtClean="0">
                <a:latin typeface="Yu Gothic"/>
                <a:cs typeface="Yu Gothic"/>
              </a:rPr>
              <a:t>（</a:t>
            </a:r>
            <a:r>
              <a:rPr lang="ja-JP" altLang="en-US" sz="1100" dirty="0" smtClean="0">
                <a:latin typeface="Yu Gothic"/>
                <a:cs typeface="Yu Gothic"/>
              </a:rPr>
              <a:t>藍住町週</a:t>
            </a:r>
            <a:r>
              <a:rPr sz="1100" dirty="0" smtClean="0">
                <a:latin typeface="Yu Gothic"/>
                <a:cs typeface="Yu Gothic"/>
              </a:rPr>
              <a:t>休</a:t>
            </a:r>
            <a:r>
              <a:rPr sz="1100" dirty="0">
                <a:latin typeface="Yu Gothic"/>
                <a:cs typeface="Yu Gothic"/>
              </a:rPr>
              <a:t>２日確保工事等実施要領第４条</a:t>
            </a:r>
            <a:r>
              <a:rPr sz="1100" spc="-50" dirty="0">
                <a:latin typeface="Yu Gothic"/>
                <a:cs typeface="Yu Gothic"/>
              </a:rPr>
              <a:t>）</a:t>
            </a:r>
            <a:endParaRPr sz="1100" dirty="0">
              <a:latin typeface="Yu Gothic"/>
              <a:cs typeface="Yu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6336" y="932180"/>
            <a:ext cx="2028189" cy="1593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850" dirty="0">
                <a:latin typeface="Yu Gothic"/>
                <a:cs typeface="Yu Gothic"/>
              </a:rPr>
              <a:t>（１）</a:t>
            </a:r>
            <a:r>
              <a:rPr sz="850" spc="30" dirty="0">
                <a:latin typeface="Yu Gothic"/>
                <a:cs typeface="Yu Gothic"/>
              </a:rPr>
              <a:t>週休確保２日工事  標示板記載例</a:t>
            </a:r>
            <a:endParaRPr sz="850">
              <a:latin typeface="Yu Gothic"/>
              <a:cs typeface="Yu Gothic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56336" y="5514847"/>
            <a:ext cx="2139315" cy="1593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850" dirty="0">
                <a:latin typeface="Yu Gothic"/>
                <a:cs typeface="Yu Gothic"/>
              </a:rPr>
              <a:t>（２）</a:t>
            </a:r>
            <a:r>
              <a:rPr sz="850" spc="30" dirty="0">
                <a:latin typeface="Yu Gothic"/>
                <a:cs typeface="Yu Gothic"/>
              </a:rPr>
              <a:t>週休２日交替制工事  標示板記載例</a:t>
            </a:r>
            <a:endParaRPr sz="850">
              <a:latin typeface="Yu Gothic"/>
              <a:cs typeface="Yu Gothic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621027" y="9667750"/>
            <a:ext cx="1026794" cy="1593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850" dirty="0">
                <a:latin typeface="Yu Gothic"/>
                <a:cs typeface="Yu Gothic"/>
              </a:rPr>
              <a:t>（例）</a:t>
            </a:r>
            <a:r>
              <a:rPr sz="850" spc="-10" dirty="0">
                <a:latin typeface="Yu Gothic"/>
                <a:cs typeface="Yu Gothic"/>
              </a:rPr>
              <a:t>月単位の場合</a:t>
            </a:r>
            <a:endParaRPr sz="850">
              <a:latin typeface="Yu Gothic"/>
              <a:cs typeface="Yu Gothic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300220" y="9667750"/>
            <a:ext cx="1360805" cy="1593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850" dirty="0">
                <a:latin typeface="Yu Gothic"/>
                <a:cs typeface="Yu Gothic"/>
              </a:rPr>
              <a:t>（例）</a:t>
            </a:r>
            <a:r>
              <a:rPr sz="850" spc="-10" dirty="0">
                <a:latin typeface="Yu Gothic"/>
                <a:cs typeface="Yu Gothic"/>
              </a:rPr>
              <a:t>完全週休２日の場合</a:t>
            </a:r>
            <a:endParaRPr sz="850">
              <a:latin typeface="Yu Gothic"/>
              <a:cs typeface="Yu Gothic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050797" y="7303770"/>
            <a:ext cx="2158365" cy="619125"/>
          </a:xfrm>
          <a:prstGeom prst="rect">
            <a:avLst/>
          </a:prstGeom>
          <a:ln w="7619">
            <a:solidFill>
              <a:srgbClr val="000000"/>
            </a:solidFill>
          </a:ln>
        </p:spPr>
        <p:txBody>
          <a:bodyPr vert="horz" wrap="square" lIns="0" tIns="46355" rIns="0" bIns="0" rtlCol="0">
            <a:spAutoFit/>
          </a:bodyPr>
          <a:lstStyle/>
          <a:p>
            <a:pPr marL="26670">
              <a:lnSpc>
                <a:spcPct val="100000"/>
              </a:lnSpc>
              <a:spcBef>
                <a:spcPts val="365"/>
              </a:spcBef>
            </a:pPr>
            <a:r>
              <a:rPr sz="1200" b="1" spc="45" dirty="0">
                <a:solidFill>
                  <a:srgbClr val="0259D8"/>
                </a:solidFill>
                <a:latin typeface="Yu Gothic"/>
                <a:cs typeface="Yu Gothic"/>
              </a:rPr>
              <a:t>令 和 ○ 年 ○ 月 ○ 日 ま で</a:t>
            </a:r>
            <a:endParaRPr sz="1200">
              <a:latin typeface="Yu Gothic"/>
              <a:cs typeface="Yu Gothic"/>
            </a:endParaRPr>
          </a:p>
          <a:p>
            <a:pPr marL="26670">
              <a:lnSpc>
                <a:spcPct val="100000"/>
              </a:lnSpc>
              <a:spcBef>
                <a:spcPts val="994"/>
              </a:spcBef>
            </a:pPr>
            <a:r>
              <a:rPr sz="1200" b="1" spc="75" dirty="0">
                <a:solidFill>
                  <a:srgbClr val="0259D8"/>
                </a:solidFill>
                <a:latin typeface="Yu Gothic"/>
                <a:cs typeface="Yu Gothic"/>
              </a:rPr>
              <a:t>時間帯○ : ○ ○ </a:t>
            </a:r>
            <a:r>
              <a:rPr sz="1200" b="1" dirty="0">
                <a:solidFill>
                  <a:srgbClr val="0259D8"/>
                </a:solidFill>
                <a:latin typeface="Yu Gothic"/>
                <a:cs typeface="Yu Gothic"/>
              </a:rPr>
              <a:t>～</a:t>
            </a:r>
            <a:r>
              <a:rPr sz="1200" b="1" spc="-15" dirty="0">
                <a:solidFill>
                  <a:srgbClr val="0259D8"/>
                </a:solidFill>
                <a:latin typeface="Yu Gothic"/>
                <a:cs typeface="Yu Gothic"/>
              </a:rPr>
              <a:t> ○ : ○ ○</a:t>
            </a:r>
            <a:endParaRPr sz="1200">
              <a:latin typeface="Yu Gothic"/>
              <a:cs typeface="Yu Gothic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896105" y="7303770"/>
            <a:ext cx="2158365" cy="619125"/>
          </a:xfrm>
          <a:prstGeom prst="rect">
            <a:avLst/>
          </a:prstGeom>
          <a:ln w="7620">
            <a:solidFill>
              <a:srgbClr val="000000"/>
            </a:solidFill>
          </a:ln>
        </p:spPr>
        <p:txBody>
          <a:bodyPr vert="horz" wrap="square" lIns="0" tIns="46355" rIns="0" bIns="0" rtlCol="0">
            <a:spAutoFit/>
          </a:bodyPr>
          <a:lstStyle/>
          <a:p>
            <a:pPr marL="26034">
              <a:lnSpc>
                <a:spcPct val="100000"/>
              </a:lnSpc>
              <a:spcBef>
                <a:spcPts val="365"/>
              </a:spcBef>
            </a:pPr>
            <a:r>
              <a:rPr sz="1200" b="1" spc="45" dirty="0">
                <a:solidFill>
                  <a:srgbClr val="0259D8"/>
                </a:solidFill>
                <a:latin typeface="Yu Gothic"/>
                <a:cs typeface="Yu Gothic"/>
              </a:rPr>
              <a:t>令 和 ○ 年 ○ 月 ○ 日 ま で</a:t>
            </a:r>
            <a:endParaRPr sz="1200">
              <a:latin typeface="Yu Gothic"/>
              <a:cs typeface="Yu Gothic"/>
            </a:endParaRPr>
          </a:p>
          <a:p>
            <a:pPr marL="26034">
              <a:lnSpc>
                <a:spcPct val="100000"/>
              </a:lnSpc>
              <a:spcBef>
                <a:spcPts val="994"/>
              </a:spcBef>
            </a:pPr>
            <a:r>
              <a:rPr sz="1200" b="1" spc="75" dirty="0">
                <a:solidFill>
                  <a:srgbClr val="0259D8"/>
                </a:solidFill>
                <a:latin typeface="Yu Gothic"/>
                <a:cs typeface="Yu Gothic"/>
              </a:rPr>
              <a:t>時間帯○ : ○ ○ </a:t>
            </a:r>
            <a:r>
              <a:rPr sz="1200" b="1" dirty="0">
                <a:solidFill>
                  <a:srgbClr val="0259D8"/>
                </a:solidFill>
                <a:latin typeface="Yu Gothic"/>
                <a:cs typeface="Yu Gothic"/>
              </a:rPr>
              <a:t>～</a:t>
            </a:r>
            <a:r>
              <a:rPr sz="1200" b="1" spc="-15" dirty="0">
                <a:solidFill>
                  <a:srgbClr val="0259D8"/>
                </a:solidFill>
                <a:latin typeface="Yu Gothic"/>
                <a:cs typeface="Yu Gothic"/>
              </a:rPr>
              <a:t> ○ : ○ ○</a:t>
            </a:r>
            <a:endParaRPr sz="1200">
              <a:latin typeface="Yu Gothic"/>
              <a:cs typeface="Yu Gothic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072388" y="6625843"/>
            <a:ext cx="2113280" cy="6445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5999"/>
              </a:lnSpc>
              <a:spcBef>
                <a:spcPts val="100"/>
              </a:spcBef>
            </a:pPr>
            <a:r>
              <a:rPr sz="1750" b="1" spc="55" dirty="0">
                <a:solidFill>
                  <a:srgbClr val="0259D8"/>
                </a:solidFill>
                <a:latin typeface="Yu Gothic"/>
                <a:cs typeface="Yu Gothic"/>
              </a:rPr>
              <a:t>○ ○ ○ ○ ○ ○ を</a:t>
            </a:r>
            <a:r>
              <a:rPr sz="1750" b="1" spc="70" dirty="0">
                <a:solidFill>
                  <a:srgbClr val="0259D8"/>
                </a:solidFill>
                <a:latin typeface="Yu Gothic"/>
                <a:cs typeface="Yu Gothic"/>
              </a:rPr>
              <a:t>な お し て い ま す</a:t>
            </a:r>
            <a:endParaRPr sz="1750">
              <a:latin typeface="Yu Gothic"/>
              <a:cs typeface="Yu Gothic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113536" y="6243320"/>
            <a:ext cx="2038985" cy="2908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750" b="1" spc="-10" dirty="0">
                <a:solidFill>
                  <a:srgbClr val="0259D8"/>
                </a:solidFill>
                <a:latin typeface="Yu Gothic"/>
                <a:cs typeface="Yu Gothic"/>
              </a:rPr>
              <a:t>週休２日交替制工事</a:t>
            </a:r>
            <a:endParaRPr sz="1750">
              <a:latin typeface="Yu Gothic"/>
              <a:cs typeface="Yu Gothic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621027" y="5033264"/>
            <a:ext cx="1026794" cy="1593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850" dirty="0">
                <a:latin typeface="Yu Gothic"/>
                <a:cs typeface="Yu Gothic"/>
              </a:rPr>
              <a:t>（例）</a:t>
            </a:r>
            <a:r>
              <a:rPr sz="850" spc="-10" dirty="0">
                <a:latin typeface="Yu Gothic"/>
                <a:cs typeface="Yu Gothic"/>
              </a:rPr>
              <a:t>月単位の場合</a:t>
            </a:r>
            <a:endParaRPr sz="850">
              <a:latin typeface="Yu Gothic"/>
              <a:cs typeface="Yu Gothic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4077715" y="5033264"/>
            <a:ext cx="1805939" cy="1593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850" dirty="0">
                <a:latin typeface="Yu Gothic"/>
                <a:cs typeface="Yu Gothic"/>
              </a:rPr>
              <a:t>（例）完全週休２日（土日）</a:t>
            </a:r>
            <a:r>
              <a:rPr sz="850" spc="-20" dirty="0">
                <a:latin typeface="Yu Gothic"/>
                <a:cs typeface="Yu Gothic"/>
              </a:rPr>
              <a:t>の場合</a:t>
            </a:r>
            <a:endParaRPr sz="850">
              <a:latin typeface="Yu Gothic"/>
              <a:cs typeface="Yu Gothic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923544" y="5838444"/>
            <a:ext cx="2413000" cy="311150"/>
          </a:xfrm>
          <a:prstGeom prst="rect">
            <a:avLst/>
          </a:prstGeom>
          <a:solidFill>
            <a:srgbClr val="0259D8"/>
          </a:solidFill>
        </p:spPr>
        <p:txBody>
          <a:bodyPr vert="horz" wrap="square" lIns="0" tIns="54610" rIns="0" bIns="0" rtlCol="0">
            <a:spAutoFit/>
          </a:bodyPr>
          <a:lstStyle/>
          <a:p>
            <a:pPr marL="419100">
              <a:lnSpc>
                <a:spcPct val="100000"/>
              </a:lnSpc>
              <a:spcBef>
                <a:spcPts val="430"/>
              </a:spcBef>
            </a:pPr>
            <a:r>
              <a:rPr sz="1200" spc="-5" dirty="0">
                <a:solidFill>
                  <a:srgbClr val="FFFFFF"/>
                </a:solidFill>
                <a:latin typeface="MS Gothic"/>
                <a:cs typeface="MS Gothic"/>
              </a:rPr>
              <a:t>ご協力をお願いします</a:t>
            </a:r>
            <a:endParaRPr sz="1200">
              <a:latin typeface="MS Gothic"/>
              <a:cs typeface="MS Gothic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3768852" y="5838444"/>
            <a:ext cx="2413000" cy="311150"/>
          </a:xfrm>
          <a:prstGeom prst="rect">
            <a:avLst/>
          </a:prstGeom>
          <a:solidFill>
            <a:srgbClr val="0259D8"/>
          </a:solidFill>
        </p:spPr>
        <p:txBody>
          <a:bodyPr vert="horz" wrap="square" lIns="0" tIns="54610" rIns="0" bIns="0" rtlCol="0">
            <a:spAutoFit/>
          </a:bodyPr>
          <a:lstStyle/>
          <a:p>
            <a:pPr marL="419100">
              <a:lnSpc>
                <a:spcPct val="100000"/>
              </a:lnSpc>
              <a:spcBef>
                <a:spcPts val="430"/>
              </a:spcBef>
            </a:pPr>
            <a:r>
              <a:rPr sz="1200" spc="-5" dirty="0">
                <a:solidFill>
                  <a:srgbClr val="FFFFFF"/>
                </a:solidFill>
                <a:latin typeface="MS Gothic"/>
                <a:cs typeface="MS Gothic"/>
              </a:rPr>
              <a:t>ご協力をお願いします</a:t>
            </a:r>
            <a:endParaRPr sz="1200">
              <a:latin typeface="MS Gothic"/>
              <a:cs typeface="MS Gothic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3917696" y="6064035"/>
            <a:ext cx="2113280" cy="1206500"/>
          </a:xfrm>
          <a:prstGeom prst="rect">
            <a:avLst/>
          </a:prstGeom>
        </p:spPr>
        <p:txBody>
          <a:bodyPr vert="horz" wrap="square" lIns="0" tIns="77470" rIns="0" bIns="0" rtlCol="0">
            <a:spAutoFit/>
          </a:bodyPr>
          <a:lstStyle/>
          <a:p>
            <a:pPr marL="7620" algn="ctr">
              <a:lnSpc>
                <a:spcPct val="100000"/>
              </a:lnSpc>
              <a:spcBef>
                <a:spcPts val="610"/>
              </a:spcBef>
            </a:pPr>
            <a:r>
              <a:rPr sz="1750" b="1" spc="-10" dirty="0">
                <a:solidFill>
                  <a:srgbClr val="0259D8"/>
                </a:solidFill>
                <a:latin typeface="Yu Gothic"/>
                <a:cs typeface="Yu Gothic"/>
              </a:rPr>
              <a:t>週休２日交替制工事</a:t>
            </a:r>
            <a:endParaRPr sz="1750">
              <a:latin typeface="Yu Gothic"/>
              <a:cs typeface="Yu Gothic"/>
            </a:endParaRPr>
          </a:p>
          <a:p>
            <a:pPr marL="8890" algn="ctr">
              <a:lnSpc>
                <a:spcPct val="100000"/>
              </a:lnSpc>
              <a:spcBef>
                <a:spcPts val="409"/>
              </a:spcBef>
            </a:pPr>
            <a:r>
              <a:rPr sz="1200" b="1" spc="-10" dirty="0">
                <a:solidFill>
                  <a:srgbClr val="0259D8"/>
                </a:solidFill>
                <a:latin typeface="Yu Gothic"/>
                <a:cs typeface="Yu Gothic"/>
              </a:rPr>
              <a:t>完全週休２日</a:t>
            </a:r>
            <a:endParaRPr sz="1200">
              <a:latin typeface="Yu Gothic"/>
              <a:cs typeface="Yu Gothic"/>
            </a:endParaRPr>
          </a:p>
          <a:p>
            <a:pPr marL="12700" marR="5080">
              <a:lnSpc>
                <a:spcPts val="2440"/>
              </a:lnSpc>
              <a:spcBef>
                <a:spcPts val="55"/>
              </a:spcBef>
            </a:pPr>
            <a:r>
              <a:rPr sz="1750" b="1" spc="55" dirty="0">
                <a:solidFill>
                  <a:srgbClr val="0259D8"/>
                </a:solidFill>
                <a:latin typeface="Yu Gothic"/>
                <a:cs typeface="Yu Gothic"/>
              </a:rPr>
              <a:t>○ ○ ○ ○ ○ ○ を</a:t>
            </a:r>
            <a:r>
              <a:rPr sz="1750" b="1" spc="70" dirty="0">
                <a:solidFill>
                  <a:srgbClr val="0259D8"/>
                </a:solidFill>
                <a:latin typeface="Yu Gothic"/>
                <a:cs typeface="Yu Gothic"/>
              </a:rPr>
              <a:t>な お し て い ま す</a:t>
            </a:r>
            <a:endParaRPr sz="1750">
              <a:latin typeface="Yu Gothic"/>
              <a:cs typeface="Yu Gothic"/>
            </a:endParaRPr>
          </a:p>
        </p:txBody>
      </p:sp>
      <p:grpSp>
        <p:nvGrpSpPr>
          <p:cNvPr id="56" name="グループ化 55"/>
          <p:cNvGrpSpPr/>
          <p:nvPr/>
        </p:nvGrpSpPr>
        <p:grpSpPr>
          <a:xfrm>
            <a:off x="1049020" y="4051300"/>
            <a:ext cx="1959864" cy="841120"/>
            <a:chOff x="1049020" y="4051300"/>
            <a:chExt cx="1959864" cy="841120"/>
          </a:xfrm>
        </p:grpSpPr>
        <p:sp>
          <p:nvSpPr>
            <p:cNvPr id="5" name="object 5"/>
            <p:cNvSpPr txBox="1"/>
            <p:nvPr/>
          </p:nvSpPr>
          <p:spPr>
            <a:xfrm>
              <a:off x="1493011" y="4266691"/>
              <a:ext cx="249554" cy="159385"/>
            </a:xfrm>
            <a:prstGeom prst="rect">
              <a:avLst/>
            </a:prstGeom>
          </p:spPr>
          <p:txBody>
            <a:bodyPr vert="horz" wrap="square" lIns="0" tIns="1587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25"/>
                </a:spcBef>
              </a:pPr>
              <a:r>
                <a:rPr sz="850" spc="-25" dirty="0">
                  <a:latin typeface="SimSun"/>
                  <a:cs typeface="SimSun"/>
                </a:rPr>
                <a:t>電話</a:t>
              </a:r>
              <a:endParaRPr sz="850">
                <a:latin typeface="SimSun"/>
                <a:cs typeface="SimSun"/>
              </a:endParaRPr>
            </a:p>
          </p:txBody>
        </p:sp>
        <p:sp>
          <p:nvSpPr>
            <p:cNvPr id="6" name="object 6"/>
            <p:cNvSpPr txBox="1"/>
            <p:nvPr/>
          </p:nvSpPr>
          <p:spPr>
            <a:xfrm>
              <a:off x="1924304" y="4284980"/>
              <a:ext cx="1084580" cy="116699"/>
            </a:xfrm>
            <a:prstGeom prst="rect">
              <a:avLst/>
            </a:prstGeom>
          </p:spPr>
          <p:txBody>
            <a:bodyPr vert="horz" wrap="square" lIns="0" tIns="1651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30"/>
                </a:spcBef>
              </a:pPr>
              <a:r>
                <a:rPr sz="650" spc="-10" dirty="0" smtClean="0">
                  <a:latin typeface="SimSun"/>
                  <a:cs typeface="SimSun"/>
                </a:rPr>
                <a:t>○○</a:t>
              </a:r>
              <a:r>
                <a:rPr lang="ja-JP" altLang="en-US" sz="650" spc="-10" dirty="0" smtClean="0">
                  <a:latin typeface="SimSun"/>
                  <a:cs typeface="SimSun"/>
                </a:rPr>
                <a:t>○</a:t>
              </a:r>
              <a:r>
                <a:rPr sz="650" spc="-10" dirty="0" smtClean="0">
                  <a:latin typeface="SimSun"/>
                  <a:cs typeface="SimSun"/>
                </a:rPr>
                <a:t>－○○○</a:t>
              </a:r>
              <a:r>
                <a:rPr sz="650" spc="-10" dirty="0">
                  <a:latin typeface="SimSun"/>
                  <a:cs typeface="SimSun"/>
                </a:rPr>
                <a:t>－○○○○</a:t>
              </a:r>
              <a:endParaRPr sz="650" dirty="0">
                <a:latin typeface="SimSun"/>
                <a:cs typeface="SimSun"/>
              </a:endParaRPr>
            </a:p>
          </p:txBody>
        </p:sp>
        <p:sp>
          <p:nvSpPr>
            <p:cNvPr id="9" name="object 9"/>
            <p:cNvSpPr txBox="1"/>
            <p:nvPr/>
          </p:nvSpPr>
          <p:spPr>
            <a:xfrm>
              <a:off x="1493011" y="4733035"/>
              <a:ext cx="249554" cy="159385"/>
            </a:xfrm>
            <a:prstGeom prst="rect">
              <a:avLst/>
            </a:prstGeom>
          </p:spPr>
          <p:txBody>
            <a:bodyPr vert="horz" wrap="square" lIns="0" tIns="1587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25"/>
                </a:spcBef>
              </a:pPr>
              <a:r>
                <a:rPr sz="850" spc="-25" dirty="0">
                  <a:latin typeface="SimSun"/>
                  <a:cs typeface="SimSun"/>
                </a:rPr>
                <a:t>電話</a:t>
              </a:r>
              <a:endParaRPr sz="850">
                <a:latin typeface="SimSun"/>
                <a:cs typeface="SimSun"/>
              </a:endParaRPr>
            </a:p>
          </p:txBody>
        </p:sp>
        <p:sp>
          <p:nvSpPr>
            <p:cNvPr id="10" name="object 10"/>
            <p:cNvSpPr txBox="1"/>
            <p:nvPr/>
          </p:nvSpPr>
          <p:spPr>
            <a:xfrm>
              <a:off x="1924304" y="4751324"/>
              <a:ext cx="1084580" cy="116699"/>
            </a:xfrm>
            <a:prstGeom prst="rect">
              <a:avLst/>
            </a:prstGeom>
          </p:spPr>
          <p:txBody>
            <a:bodyPr vert="horz" wrap="square" lIns="0" tIns="1651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30"/>
                </a:spcBef>
              </a:pPr>
              <a:r>
                <a:rPr sz="650" spc="-10" dirty="0" smtClean="0">
                  <a:latin typeface="SimSun"/>
                  <a:cs typeface="SimSun"/>
                </a:rPr>
                <a:t>○</a:t>
              </a:r>
              <a:r>
                <a:rPr lang="ja-JP" altLang="en-US" sz="650" spc="-10" dirty="0" smtClean="0">
                  <a:latin typeface="SimSun"/>
                  <a:cs typeface="SimSun"/>
                </a:rPr>
                <a:t>○</a:t>
              </a:r>
              <a:r>
                <a:rPr sz="650" spc="-10" dirty="0" smtClean="0">
                  <a:latin typeface="SimSun"/>
                  <a:cs typeface="SimSun"/>
                </a:rPr>
                <a:t>○－○○○</a:t>
              </a:r>
              <a:r>
                <a:rPr sz="650" spc="-10" dirty="0">
                  <a:latin typeface="SimSun"/>
                  <a:cs typeface="SimSun"/>
                </a:rPr>
                <a:t>－○○○○</a:t>
              </a:r>
              <a:endParaRPr sz="650" dirty="0">
                <a:latin typeface="SimSun"/>
                <a:cs typeface="SimSun"/>
              </a:endParaRPr>
            </a:p>
          </p:txBody>
        </p:sp>
        <p:sp>
          <p:nvSpPr>
            <p:cNvPr id="11" name="object 11"/>
            <p:cNvSpPr txBox="1"/>
            <p:nvPr/>
          </p:nvSpPr>
          <p:spPr>
            <a:xfrm>
              <a:off x="1049020" y="4051300"/>
              <a:ext cx="1586230" cy="146835"/>
            </a:xfrm>
            <a:prstGeom prst="rect">
              <a:avLst/>
            </a:prstGeom>
          </p:spPr>
          <p:txBody>
            <a:bodyPr vert="horz" wrap="square" lIns="0" tIns="1587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25"/>
                </a:spcBef>
              </a:pPr>
              <a:r>
                <a:rPr sz="850" spc="65" dirty="0" err="1" smtClean="0">
                  <a:latin typeface="SimSun"/>
                  <a:cs typeface="SimSun"/>
                </a:rPr>
                <a:t>発注者</a:t>
              </a:r>
              <a:r>
                <a:rPr lang="ja-JP" altLang="en-US" sz="850" spc="65" dirty="0" smtClean="0">
                  <a:latin typeface="SimSun"/>
                  <a:cs typeface="SimSun"/>
                </a:rPr>
                <a:t>　藍住町　〇〇課</a:t>
              </a:r>
              <a:endParaRPr sz="1275" baseline="3267" dirty="0">
                <a:latin typeface="SimSun"/>
                <a:cs typeface="SimSun"/>
              </a:endParaRPr>
            </a:p>
          </p:txBody>
        </p:sp>
        <p:sp>
          <p:nvSpPr>
            <p:cNvPr id="43" name="object 43"/>
            <p:cNvSpPr txBox="1"/>
            <p:nvPr/>
          </p:nvSpPr>
          <p:spPr>
            <a:xfrm>
              <a:off x="1058672" y="4484624"/>
              <a:ext cx="1739900" cy="177800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</a:pPr>
              <a:r>
                <a:rPr sz="850" spc="110" dirty="0">
                  <a:latin typeface="SimSun"/>
                  <a:cs typeface="SimSun"/>
                </a:rPr>
                <a:t>施工者 </a:t>
              </a:r>
              <a:r>
                <a:rPr sz="1000" spc="-5" dirty="0">
                  <a:latin typeface="SimSun"/>
                  <a:cs typeface="SimSun"/>
                </a:rPr>
                <a:t>○○○○建設株式会社</a:t>
              </a:r>
              <a:endParaRPr sz="1000">
                <a:latin typeface="SimSun"/>
                <a:cs typeface="SimSun"/>
              </a:endParaRPr>
            </a:p>
          </p:txBody>
        </p:sp>
      </p:grpSp>
      <p:sp>
        <p:nvSpPr>
          <p:cNvPr id="46" name="object 46"/>
          <p:cNvSpPr txBox="1"/>
          <p:nvPr/>
        </p:nvSpPr>
        <p:spPr>
          <a:xfrm>
            <a:off x="1050797" y="2721102"/>
            <a:ext cx="2158365" cy="619125"/>
          </a:xfrm>
          <a:prstGeom prst="rect">
            <a:avLst/>
          </a:prstGeom>
          <a:ln w="7619">
            <a:solidFill>
              <a:srgbClr val="000000"/>
            </a:solidFill>
          </a:ln>
        </p:spPr>
        <p:txBody>
          <a:bodyPr vert="horz" wrap="square" lIns="0" tIns="46355" rIns="0" bIns="0" rtlCol="0">
            <a:spAutoFit/>
          </a:bodyPr>
          <a:lstStyle/>
          <a:p>
            <a:pPr marL="26670">
              <a:lnSpc>
                <a:spcPct val="100000"/>
              </a:lnSpc>
              <a:spcBef>
                <a:spcPts val="365"/>
              </a:spcBef>
            </a:pPr>
            <a:r>
              <a:rPr sz="1200" b="1" spc="45" dirty="0">
                <a:solidFill>
                  <a:srgbClr val="0259D8"/>
                </a:solidFill>
                <a:latin typeface="Yu Gothic"/>
                <a:cs typeface="Yu Gothic"/>
              </a:rPr>
              <a:t>令 和 ○ 年 ○ 月 ○ 日 ま で</a:t>
            </a:r>
            <a:endParaRPr sz="1200">
              <a:latin typeface="Yu Gothic"/>
              <a:cs typeface="Yu Gothic"/>
            </a:endParaRPr>
          </a:p>
          <a:p>
            <a:pPr marL="26670">
              <a:lnSpc>
                <a:spcPct val="100000"/>
              </a:lnSpc>
              <a:spcBef>
                <a:spcPts val="994"/>
              </a:spcBef>
            </a:pPr>
            <a:r>
              <a:rPr sz="1200" b="1" spc="75" dirty="0">
                <a:solidFill>
                  <a:srgbClr val="0259D8"/>
                </a:solidFill>
                <a:latin typeface="Yu Gothic"/>
                <a:cs typeface="Yu Gothic"/>
              </a:rPr>
              <a:t>時間帯○ : ○ ○ </a:t>
            </a:r>
            <a:r>
              <a:rPr sz="1200" b="1" dirty="0">
                <a:solidFill>
                  <a:srgbClr val="0259D8"/>
                </a:solidFill>
                <a:latin typeface="Yu Gothic"/>
                <a:cs typeface="Yu Gothic"/>
              </a:rPr>
              <a:t>～</a:t>
            </a:r>
            <a:r>
              <a:rPr sz="1200" b="1" spc="-15" dirty="0">
                <a:solidFill>
                  <a:srgbClr val="0259D8"/>
                </a:solidFill>
                <a:latin typeface="Yu Gothic"/>
                <a:cs typeface="Yu Gothic"/>
              </a:rPr>
              <a:t> ○ : ○ ○</a:t>
            </a:r>
            <a:endParaRPr sz="1200">
              <a:latin typeface="Yu Gothic"/>
              <a:cs typeface="Yu Gothic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3896105" y="2721102"/>
            <a:ext cx="2158365" cy="619125"/>
          </a:xfrm>
          <a:prstGeom prst="rect">
            <a:avLst/>
          </a:prstGeom>
          <a:ln w="7620">
            <a:solidFill>
              <a:srgbClr val="000000"/>
            </a:solidFill>
          </a:ln>
        </p:spPr>
        <p:txBody>
          <a:bodyPr vert="horz" wrap="square" lIns="0" tIns="46355" rIns="0" bIns="0" rtlCol="0">
            <a:spAutoFit/>
          </a:bodyPr>
          <a:lstStyle/>
          <a:p>
            <a:pPr marL="26034">
              <a:lnSpc>
                <a:spcPct val="100000"/>
              </a:lnSpc>
              <a:spcBef>
                <a:spcPts val="365"/>
              </a:spcBef>
            </a:pPr>
            <a:r>
              <a:rPr sz="1200" b="1" spc="45" dirty="0">
                <a:solidFill>
                  <a:srgbClr val="0259D8"/>
                </a:solidFill>
                <a:latin typeface="Yu Gothic"/>
                <a:cs typeface="Yu Gothic"/>
              </a:rPr>
              <a:t>令 和 ○ 年 ○ 月 ○ 日 ま で</a:t>
            </a:r>
            <a:endParaRPr sz="1200">
              <a:latin typeface="Yu Gothic"/>
              <a:cs typeface="Yu Gothic"/>
            </a:endParaRPr>
          </a:p>
          <a:p>
            <a:pPr marL="26034">
              <a:lnSpc>
                <a:spcPct val="100000"/>
              </a:lnSpc>
              <a:spcBef>
                <a:spcPts val="994"/>
              </a:spcBef>
            </a:pPr>
            <a:r>
              <a:rPr sz="1200" b="1" spc="75" dirty="0">
                <a:solidFill>
                  <a:srgbClr val="0259D8"/>
                </a:solidFill>
                <a:latin typeface="Yu Gothic"/>
                <a:cs typeface="Yu Gothic"/>
              </a:rPr>
              <a:t>時間帯○ : ○ ○ </a:t>
            </a:r>
            <a:r>
              <a:rPr sz="1200" b="1" dirty="0">
                <a:solidFill>
                  <a:srgbClr val="0259D8"/>
                </a:solidFill>
                <a:latin typeface="Yu Gothic"/>
                <a:cs typeface="Yu Gothic"/>
              </a:rPr>
              <a:t>～</a:t>
            </a:r>
            <a:r>
              <a:rPr sz="1200" b="1" spc="-15" dirty="0">
                <a:solidFill>
                  <a:srgbClr val="0259D8"/>
                </a:solidFill>
                <a:latin typeface="Yu Gothic"/>
                <a:cs typeface="Yu Gothic"/>
              </a:rPr>
              <a:t> ○ : ○ ○</a:t>
            </a:r>
            <a:endParaRPr sz="1200">
              <a:latin typeface="Yu Gothic"/>
              <a:cs typeface="Yu Gothic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923544" y="1255776"/>
            <a:ext cx="2413000" cy="311150"/>
          </a:xfrm>
          <a:prstGeom prst="rect">
            <a:avLst/>
          </a:prstGeom>
          <a:solidFill>
            <a:srgbClr val="0259D8"/>
          </a:solidFill>
        </p:spPr>
        <p:txBody>
          <a:bodyPr vert="horz" wrap="square" lIns="0" tIns="54610" rIns="0" bIns="0" rtlCol="0">
            <a:spAutoFit/>
          </a:bodyPr>
          <a:lstStyle/>
          <a:p>
            <a:pPr marL="419100">
              <a:lnSpc>
                <a:spcPct val="100000"/>
              </a:lnSpc>
              <a:spcBef>
                <a:spcPts val="430"/>
              </a:spcBef>
            </a:pPr>
            <a:r>
              <a:rPr sz="1200" spc="-5" dirty="0">
                <a:solidFill>
                  <a:srgbClr val="FFFFFF"/>
                </a:solidFill>
                <a:latin typeface="MS Gothic"/>
                <a:cs typeface="MS Gothic"/>
              </a:rPr>
              <a:t>ご協力をお願いします</a:t>
            </a:r>
            <a:endParaRPr sz="1200">
              <a:latin typeface="MS Gothic"/>
              <a:cs typeface="MS Gothic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1072388" y="1472832"/>
            <a:ext cx="2113280" cy="1214755"/>
          </a:xfrm>
          <a:prstGeom prst="rect">
            <a:avLst/>
          </a:prstGeom>
        </p:spPr>
        <p:txBody>
          <a:bodyPr vert="horz" wrap="square" lIns="0" tIns="182880" rIns="0" bIns="0" rtlCol="0">
            <a:spAutoFit/>
          </a:bodyPr>
          <a:lstStyle/>
          <a:p>
            <a:pPr marL="44450">
              <a:lnSpc>
                <a:spcPct val="100000"/>
              </a:lnSpc>
              <a:spcBef>
                <a:spcPts val="1440"/>
              </a:spcBef>
            </a:pPr>
            <a:r>
              <a:rPr sz="1950" b="1" spc="-10" dirty="0">
                <a:solidFill>
                  <a:srgbClr val="0259D8"/>
                </a:solidFill>
                <a:latin typeface="Yu Gothic"/>
                <a:cs typeface="Yu Gothic"/>
              </a:rPr>
              <a:t>週休２日確保工事</a:t>
            </a:r>
            <a:endParaRPr sz="1950">
              <a:latin typeface="Yu Gothic"/>
              <a:cs typeface="Yu Gothic"/>
            </a:endParaRPr>
          </a:p>
          <a:p>
            <a:pPr marL="12700" marR="5080">
              <a:lnSpc>
                <a:spcPct val="115999"/>
              </a:lnSpc>
              <a:spcBef>
                <a:spcPts val="810"/>
              </a:spcBef>
            </a:pPr>
            <a:r>
              <a:rPr sz="1750" b="1" spc="55" dirty="0">
                <a:solidFill>
                  <a:srgbClr val="0259D8"/>
                </a:solidFill>
                <a:latin typeface="Yu Gothic"/>
                <a:cs typeface="Yu Gothic"/>
              </a:rPr>
              <a:t>○ ○ ○ ○ ○ ○ を</a:t>
            </a:r>
            <a:r>
              <a:rPr sz="1750" b="1" spc="70" dirty="0">
                <a:solidFill>
                  <a:srgbClr val="0259D8"/>
                </a:solidFill>
                <a:latin typeface="Yu Gothic"/>
                <a:cs typeface="Yu Gothic"/>
              </a:rPr>
              <a:t>な お し て い ま す</a:t>
            </a:r>
            <a:endParaRPr sz="1750">
              <a:latin typeface="Yu Gothic"/>
              <a:cs typeface="Yu Gothic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3768852" y="1255776"/>
            <a:ext cx="2413000" cy="311150"/>
          </a:xfrm>
          <a:prstGeom prst="rect">
            <a:avLst/>
          </a:prstGeom>
          <a:solidFill>
            <a:srgbClr val="0259D8"/>
          </a:solidFill>
        </p:spPr>
        <p:txBody>
          <a:bodyPr vert="horz" wrap="square" lIns="0" tIns="54610" rIns="0" bIns="0" rtlCol="0">
            <a:spAutoFit/>
          </a:bodyPr>
          <a:lstStyle/>
          <a:p>
            <a:pPr marL="419100">
              <a:lnSpc>
                <a:spcPct val="100000"/>
              </a:lnSpc>
              <a:spcBef>
                <a:spcPts val="430"/>
              </a:spcBef>
            </a:pPr>
            <a:r>
              <a:rPr sz="1200" spc="-5" dirty="0">
                <a:solidFill>
                  <a:srgbClr val="FFFFFF"/>
                </a:solidFill>
                <a:latin typeface="MS Gothic"/>
                <a:cs typeface="MS Gothic"/>
              </a:rPr>
              <a:t>ご協力をお願いします</a:t>
            </a:r>
            <a:endParaRPr sz="1200">
              <a:latin typeface="MS Gothic"/>
              <a:cs typeface="MS Gothic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3917696" y="1477579"/>
            <a:ext cx="2113280" cy="121031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8890" algn="ctr">
              <a:lnSpc>
                <a:spcPct val="100000"/>
              </a:lnSpc>
              <a:spcBef>
                <a:spcPts val="580"/>
              </a:spcBef>
            </a:pPr>
            <a:r>
              <a:rPr sz="1850" b="1" spc="-10" dirty="0">
                <a:solidFill>
                  <a:srgbClr val="0259D8"/>
                </a:solidFill>
                <a:latin typeface="Yu Gothic"/>
                <a:cs typeface="Yu Gothic"/>
              </a:rPr>
              <a:t>週休２日確保工事</a:t>
            </a:r>
            <a:endParaRPr sz="1850">
              <a:latin typeface="Yu Gothic"/>
              <a:cs typeface="Yu Gothic"/>
            </a:endParaRPr>
          </a:p>
          <a:p>
            <a:pPr marL="8890" algn="ctr">
              <a:lnSpc>
                <a:spcPct val="100000"/>
              </a:lnSpc>
              <a:spcBef>
                <a:spcPts val="350"/>
              </a:spcBef>
            </a:pPr>
            <a:r>
              <a:rPr sz="1200" b="1" dirty="0">
                <a:solidFill>
                  <a:srgbClr val="0259D8"/>
                </a:solidFill>
                <a:latin typeface="Yu Gothic"/>
                <a:cs typeface="Yu Gothic"/>
              </a:rPr>
              <a:t>完全週休２日（土日</a:t>
            </a:r>
            <a:r>
              <a:rPr sz="1200" b="1" spc="-50" dirty="0">
                <a:solidFill>
                  <a:srgbClr val="0259D8"/>
                </a:solidFill>
                <a:latin typeface="Yu Gothic"/>
                <a:cs typeface="Yu Gothic"/>
              </a:rPr>
              <a:t>）</a:t>
            </a:r>
            <a:endParaRPr sz="1200">
              <a:latin typeface="Yu Gothic"/>
              <a:cs typeface="Yu Gothic"/>
            </a:endParaRPr>
          </a:p>
          <a:p>
            <a:pPr marL="12700" marR="5080">
              <a:lnSpc>
                <a:spcPts val="2440"/>
              </a:lnSpc>
              <a:spcBef>
                <a:spcPts val="55"/>
              </a:spcBef>
            </a:pPr>
            <a:r>
              <a:rPr sz="1750" b="1" spc="55" dirty="0">
                <a:solidFill>
                  <a:srgbClr val="0259D8"/>
                </a:solidFill>
                <a:latin typeface="Yu Gothic"/>
                <a:cs typeface="Yu Gothic"/>
              </a:rPr>
              <a:t>○ ○ ○ ○ ○ ○ を</a:t>
            </a:r>
            <a:r>
              <a:rPr sz="1750" b="1" spc="70" dirty="0">
                <a:solidFill>
                  <a:srgbClr val="0259D8"/>
                </a:solidFill>
                <a:latin typeface="Yu Gothic"/>
                <a:cs typeface="Yu Gothic"/>
              </a:rPr>
              <a:t>な お し て い ま す</a:t>
            </a:r>
            <a:endParaRPr sz="1750">
              <a:latin typeface="Yu Gothic"/>
              <a:cs typeface="Yu Gothic"/>
            </a:endParaRPr>
          </a:p>
        </p:txBody>
      </p:sp>
      <p:sp>
        <p:nvSpPr>
          <p:cNvPr id="52" name="object 52"/>
          <p:cNvSpPr/>
          <p:nvPr/>
        </p:nvSpPr>
        <p:spPr>
          <a:xfrm>
            <a:off x="920496" y="1252727"/>
            <a:ext cx="2418715" cy="3691254"/>
          </a:xfrm>
          <a:custGeom>
            <a:avLst/>
            <a:gdLst/>
            <a:ahLst/>
            <a:cxnLst/>
            <a:rect l="l" t="t" r="r" b="b"/>
            <a:pathLst>
              <a:path w="2418715" h="3691254">
                <a:moveTo>
                  <a:pt x="2418588" y="0"/>
                </a:moveTo>
                <a:lnTo>
                  <a:pt x="2410968" y="0"/>
                </a:lnTo>
                <a:lnTo>
                  <a:pt x="2410968" y="7620"/>
                </a:lnTo>
                <a:lnTo>
                  <a:pt x="2410968" y="3683508"/>
                </a:lnTo>
                <a:lnTo>
                  <a:pt x="7620" y="3683508"/>
                </a:lnTo>
                <a:lnTo>
                  <a:pt x="7620" y="7620"/>
                </a:lnTo>
                <a:lnTo>
                  <a:pt x="2410968" y="7620"/>
                </a:lnTo>
                <a:lnTo>
                  <a:pt x="2410968" y="0"/>
                </a:lnTo>
                <a:lnTo>
                  <a:pt x="7620" y="0"/>
                </a:lnTo>
                <a:lnTo>
                  <a:pt x="0" y="0"/>
                </a:lnTo>
                <a:lnTo>
                  <a:pt x="0" y="3691128"/>
                </a:lnTo>
                <a:lnTo>
                  <a:pt x="7620" y="3691128"/>
                </a:lnTo>
                <a:lnTo>
                  <a:pt x="2410968" y="3691128"/>
                </a:lnTo>
                <a:lnTo>
                  <a:pt x="2418588" y="3691128"/>
                </a:lnTo>
                <a:lnTo>
                  <a:pt x="2418588" y="3683508"/>
                </a:lnTo>
                <a:lnTo>
                  <a:pt x="2418588" y="7620"/>
                </a:lnTo>
                <a:lnTo>
                  <a:pt x="241858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920496" y="5835396"/>
            <a:ext cx="2418715" cy="3691254"/>
          </a:xfrm>
          <a:custGeom>
            <a:avLst/>
            <a:gdLst/>
            <a:ahLst/>
            <a:cxnLst/>
            <a:rect l="l" t="t" r="r" b="b"/>
            <a:pathLst>
              <a:path w="2418715" h="3691254">
                <a:moveTo>
                  <a:pt x="2418588" y="0"/>
                </a:moveTo>
                <a:lnTo>
                  <a:pt x="7620" y="0"/>
                </a:lnTo>
                <a:lnTo>
                  <a:pt x="0" y="12"/>
                </a:lnTo>
                <a:lnTo>
                  <a:pt x="0" y="3691140"/>
                </a:lnTo>
                <a:lnTo>
                  <a:pt x="7620" y="3691140"/>
                </a:lnTo>
                <a:lnTo>
                  <a:pt x="2410968" y="3691140"/>
                </a:lnTo>
                <a:lnTo>
                  <a:pt x="2418588" y="3691140"/>
                </a:lnTo>
                <a:lnTo>
                  <a:pt x="2418588" y="3683520"/>
                </a:lnTo>
                <a:lnTo>
                  <a:pt x="2418588" y="7632"/>
                </a:lnTo>
                <a:lnTo>
                  <a:pt x="2410968" y="7632"/>
                </a:lnTo>
                <a:lnTo>
                  <a:pt x="2410968" y="3683520"/>
                </a:lnTo>
                <a:lnTo>
                  <a:pt x="7620" y="3683520"/>
                </a:lnTo>
                <a:lnTo>
                  <a:pt x="7620" y="7620"/>
                </a:lnTo>
                <a:lnTo>
                  <a:pt x="2418588" y="7620"/>
                </a:lnTo>
                <a:lnTo>
                  <a:pt x="241858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765804" y="1252727"/>
            <a:ext cx="2418715" cy="3691254"/>
          </a:xfrm>
          <a:custGeom>
            <a:avLst/>
            <a:gdLst/>
            <a:ahLst/>
            <a:cxnLst/>
            <a:rect l="l" t="t" r="r" b="b"/>
            <a:pathLst>
              <a:path w="2418715" h="3691254">
                <a:moveTo>
                  <a:pt x="2418588" y="0"/>
                </a:moveTo>
                <a:lnTo>
                  <a:pt x="2410968" y="0"/>
                </a:lnTo>
                <a:lnTo>
                  <a:pt x="2410968" y="7620"/>
                </a:lnTo>
                <a:lnTo>
                  <a:pt x="2410968" y="3683508"/>
                </a:lnTo>
                <a:lnTo>
                  <a:pt x="7620" y="3683508"/>
                </a:lnTo>
                <a:lnTo>
                  <a:pt x="7620" y="7620"/>
                </a:lnTo>
                <a:lnTo>
                  <a:pt x="2410968" y="7620"/>
                </a:lnTo>
                <a:lnTo>
                  <a:pt x="2410968" y="0"/>
                </a:lnTo>
                <a:lnTo>
                  <a:pt x="7620" y="0"/>
                </a:lnTo>
                <a:lnTo>
                  <a:pt x="0" y="0"/>
                </a:lnTo>
                <a:lnTo>
                  <a:pt x="0" y="3691128"/>
                </a:lnTo>
                <a:lnTo>
                  <a:pt x="7620" y="3691128"/>
                </a:lnTo>
                <a:lnTo>
                  <a:pt x="2410968" y="3691128"/>
                </a:lnTo>
                <a:lnTo>
                  <a:pt x="2418588" y="3691128"/>
                </a:lnTo>
                <a:lnTo>
                  <a:pt x="2418588" y="3683508"/>
                </a:lnTo>
                <a:lnTo>
                  <a:pt x="2418588" y="7620"/>
                </a:lnTo>
                <a:lnTo>
                  <a:pt x="241858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3765804" y="5835396"/>
            <a:ext cx="2418715" cy="3691254"/>
          </a:xfrm>
          <a:custGeom>
            <a:avLst/>
            <a:gdLst/>
            <a:ahLst/>
            <a:cxnLst/>
            <a:rect l="l" t="t" r="r" b="b"/>
            <a:pathLst>
              <a:path w="2418715" h="3691254">
                <a:moveTo>
                  <a:pt x="2418588" y="0"/>
                </a:moveTo>
                <a:lnTo>
                  <a:pt x="7620" y="0"/>
                </a:lnTo>
                <a:lnTo>
                  <a:pt x="0" y="12"/>
                </a:lnTo>
                <a:lnTo>
                  <a:pt x="0" y="3691140"/>
                </a:lnTo>
                <a:lnTo>
                  <a:pt x="7620" y="3691140"/>
                </a:lnTo>
                <a:lnTo>
                  <a:pt x="2410968" y="3691140"/>
                </a:lnTo>
                <a:lnTo>
                  <a:pt x="2418588" y="3691140"/>
                </a:lnTo>
                <a:lnTo>
                  <a:pt x="2418588" y="3683520"/>
                </a:lnTo>
                <a:lnTo>
                  <a:pt x="2418588" y="7632"/>
                </a:lnTo>
                <a:lnTo>
                  <a:pt x="2410968" y="7632"/>
                </a:lnTo>
                <a:lnTo>
                  <a:pt x="2410968" y="3683520"/>
                </a:lnTo>
                <a:lnTo>
                  <a:pt x="7620" y="3683520"/>
                </a:lnTo>
                <a:lnTo>
                  <a:pt x="7620" y="7620"/>
                </a:lnTo>
                <a:lnTo>
                  <a:pt x="2418588" y="7620"/>
                </a:lnTo>
                <a:lnTo>
                  <a:pt x="241858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7" name="グループ化 56"/>
          <p:cNvGrpSpPr/>
          <p:nvPr/>
        </p:nvGrpSpPr>
        <p:grpSpPr>
          <a:xfrm>
            <a:off x="3923790" y="4032886"/>
            <a:ext cx="1959864" cy="841120"/>
            <a:chOff x="1049020" y="4051300"/>
            <a:chExt cx="1959864" cy="841120"/>
          </a:xfrm>
        </p:grpSpPr>
        <p:sp>
          <p:nvSpPr>
            <p:cNvPr id="58" name="object 5"/>
            <p:cNvSpPr txBox="1"/>
            <p:nvPr/>
          </p:nvSpPr>
          <p:spPr>
            <a:xfrm>
              <a:off x="1493011" y="4266691"/>
              <a:ext cx="249554" cy="159385"/>
            </a:xfrm>
            <a:prstGeom prst="rect">
              <a:avLst/>
            </a:prstGeom>
          </p:spPr>
          <p:txBody>
            <a:bodyPr vert="horz" wrap="square" lIns="0" tIns="1587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25"/>
                </a:spcBef>
              </a:pPr>
              <a:r>
                <a:rPr sz="850" spc="-25" dirty="0">
                  <a:latin typeface="SimSun"/>
                  <a:cs typeface="SimSun"/>
                </a:rPr>
                <a:t>電話</a:t>
              </a:r>
              <a:endParaRPr sz="850">
                <a:latin typeface="SimSun"/>
                <a:cs typeface="SimSun"/>
              </a:endParaRPr>
            </a:p>
          </p:txBody>
        </p:sp>
        <p:sp>
          <p:nvSpPr>
            <p:cNvPr id="59" name="object 6"/>
            <p:cNvSpPr txBox="1"/>
            <p:nvPr/>
          </p:nvSpPr>
          <p:spPr>
            <a:xfrm>
              <a:off x="1924304" y="4284980"/>
              <a:ext cx="1084580" cy="116699"/>
            </a:xfrm>
            <a:prstGeom prst="rect">
              <a:avLst/>
            </a:prstGeom>
          </p:spPr>
          <p:txBody>
            <a:bodyPr vert="horz" wrap="square" lIns="0" tIns="1651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30"/>
                </a:spcBef>
              </a:pPr>
              <a:r>
                <a:rPr sz="650" spc="-10" dirty="0" smtClean="0">
                  <a:latin typeface="SimSun"/>
                  <a:cs typeface="SimSun"/>
                </a:rPr>
                <a:t>○○</a:t>
              </a:r>
              <a:r>
                <a:rPr lang="ja-JP" altLang="en-US" sz="650" spc="-10" dirty="0" smtClean="0">
                  <a:latin typeface="SimSun"/>
                  <a:cs typeface="SimSun"/>
                </a:rPr>
                <a:t>○</a:t>
              </a:r>
              <a:r>
                <a:rPr sz="650" spc="-10" dirty="0" smtClean="0">
                  <a:latin typeface="SimSun"/>
                  <a:cs typeface="SimSun"/>
                </a:rPr>
                <a:t>－○○○</a:t>
              </a:r>
              <a:r>
                <a:rPr sz="650" spc="-10" dirty="0">
                  <a:latin typeface="SimSun"/>
                  <a:cs typeface="SimSun"/>
                </a:rPr>
                <a:t>－○○○○</a:t>
              </a:r>
              <a:endParaRPr sz="650" dirty="0">
                <a:latin typeface="SimSun"/>
                <a:cs typeface="SimSun"/>
              </a:endParaRPr>
            </a:p>
          </p:txBody>
        </p:sp>
        <p:sp>
          <p:nvSpPr>
            <p:cNvPr id="60" name="object 9"/>
            <p:cNvSpPr txBox="1"/>
            <p:nvPr/>
          </p:nvSpPr>
          <p:spPr>
            <a:xfrm>
              <a:off x="1493011" y="4733035"/>
              <a:ext cx="249554" cy="159385"/>
            </a:xfrm>
            <a:prstGeom prst="rect">
              <a:avLst/>
            </a:prstGeom>
          </p:spPr>
          <p:txBody>
            <a:bodyPr vert="horz" wrap="square" lIns="0" tIns="1587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25"/>
                </a:spcBef>
              </a:pPr>
              <a:r>
                <a:rPr sz="850" spc="-25" dirty="0">
                  <a:latin typeface="SimSun"/>
                  <a:cs typeface="SimSun"/>
                </a:rPr>
                <a:t>電話</a:t>
              </a:r>
              <a:endParaRPr sz="850">
                <a:latin typeface="SimSun"/>
                <a:cs typeface="SimSun"/>
              </a:endParaRPr>
            </a:p>
          </p:txBody>
        </p:sp>
        <p:sp>
          <p:nvSpPr>
            <p:cNvPr id="61" name="object 10"/>
            <p:cNvSpPr txBox="1"/>
            <p:nvPr/>
          </p:nvSpPr>
          <p:spPr>
            <a:xfrm>
              <a:off x="1924304" y="4751324"/>
              <a:ext cx="1084580" cy="116699"/>
            </a:xfrm>
            <a:prstGeom prst="rect">
              <a:avLst/>
            </a:prstGeom>
          </p:spPr>
          <p:txBody>
            <a:bodyPr vert="horz" wrap="square" lIns="0" tIns="1651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30"/>
                </a:spcBef>
              </a:pPr>
              <a:r>
                <a:rPr sz="650" spc="-10" dirty="0" smtClean="0">
                  <a:latin typeface="SimSun"/>
                  <a:cs typeface="SimSun"/>
                </a:rPr>
                <a:t>○</a:t>
              </a:r>
              <a:r>
                <a:rPr lang="ja-JP" altLang="en-US" sz="650" spc="-10" dirty="0" smtClean="0">
                  <a:latin typeface="SimSun"/>
                  <a:cs typeface="SimSun"/>
                </a:rPr>
                <a:t>○</a:t>
              </a:r>
              <a:r>
                <a:rPr sz="650" spc="-10" dirty="0" smtClean="0">
                  <a:latin typeface="SimSun"/>
                  <a:cs typeface="SimSun"/>
                </a:rPr>
                <a:t>○－○○○</a:t>
              </a:r>
              <a:r>
                <a:rPr sz="650" spc="-10" dirty="0">
                  <a:latin typeface="SimSun"/>
                  <a:cs typeface="SimSun"/>
                </a:rPr>
                <a:t>－○○○○</a:t>
              </a:r>
              <a:endParaRPr sz="650" dirty="0">
                <a:latin typeface="SimSun"/>
                <a:cs typeface="SimSun"/>
              </a:endParaRPr>
            </a:p>
          </p:txBody>
        </p:sp>
        <p:sp>
          <p:nvSpPr>
            <p:cNvPr id="62" name="object 11"/>
            <p:cNvSpPr txBox="1"/>
            <p:nvPr/>
          </p:nvSpPr>
          <p:spPr>
            <a:xfrm>
              <a:off x="1049020" y="4051300"/>
              <a:ext cx="1586230" cy="146835"/>
            </a:xfrm>
            <a:prstGeom prst="rect">
              <a:avLst/>
            </a:prstGeom>
          </p:spPr>
          <p:txBody>
            <a:bodyPr vert="horz" wrap="square" lIns="0" tIns="1587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25"/>
                </a:spcBef>
              </a:pPr>
              <a:r>
                <a:rPr sz="850" spc="65" dirty="0" err="1" smtClean="0">
                  <a:latin typeface="SimSun"/>
                  <a:cs typeface="SimSun"/>
                </a:rPr>
                <a:t>発注者</a:t>
              </a:r>
              <a:r>
                <a:rPr lang="ja-JP" altLang="en-US" sz="850" spc="65" dirty="0" smtClean="0">
                  <a:latin typeface="SimSun"/>
                  <a:cs typeface="SimSun"/>
                </a:rPr>
                <a:t>　藍住町　〇〇課</a:t>
              </a:r>
              <a:endParaRPr sz="1275" baseline="3267" dirty="0">
                <a:latin typeface="SimSun"/>
                <a:cs typeface="SimSun"/>
              </a:endParaRPr>
            </a:p>
          </p:txBody>
        </p:sp>
        <p:sp>
          <p:nvSpPr>
            <p:cNvPr id="63" name="object 43"/>
            <p:cNvSpPr txBox="1"/>
            <p:nvPr/>
          </p:nvSpPr>
          <p:spPr>
            <a:xfrm>
              <a:off x="1058672" y="4484624"/>
              <a:ext cx="1739900" cy="177800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</a:pPr>
              <a:r>
                <a:rPr sz="850" spc="110" dirty="0">
                  <a:latin typeface="SimSun"/>
                  <a:cs typeface="SimSun"/>
                </a:rPr>
                <a:t>施工者 </a:t>
              </a:r>
              <a:r>
                <a:rPr sz="1000" spc="-5" dirty="0">
                  <a:latin typeface="SimSun"/>
                  <a:cs typeface="SimSun"/>
                </a:rPr>
                <a:t>○○○○建設株式会社</a:t>
              </a:r>
              <a:endParaRPr sz="1000">
                <a:latin typeface="SimSun"/>
                <a:cs typeface="SimSun"/>
              </a:endParaRPr>
            </a:p>
          </p:txBody>
        </p:sp>
      </p:grpSp>
      <p:grpSp>
        <p:nvGrpSpPr>
          <p:cNvPr id="64" name="グループ化 63"/>
          <p:cNvGrpSpPr/>
          <p:nvPr/>
        </p:nvGrpSpPr>
        <p:grpSpPr>
          <a:xfrm>
            <a:off x="1113536" y="8610345"/>
            <a:ext cx="1959864" cy="841120"/>
            <a:chOff x="1049020" y="4051300"/>
            <a:chExt cx="1959864" cy="841120"/>
          </a:xfrm>
        </p:grpSpPr>
        <p:sp>
          <p:nvSpPr>
            <p:cNvPr id="65" name="object 5"/>
            <p:cNvSpPr txBox="1"/>
            <p:nvPr/>
          </p:nvSpPr>
          <p:spPr>
            <a:xfrm>
              <a:off x="1493011" y="4266691"/>
              <a:ext cx="249554" cy="159385"/>
            </a:xfrm>
            <a:prstGeom prst="rect">
              <a:avLst/>
            </a:prstGeom>
          </p:spPr>
          <p:txBody>
            <a:bodyPr vert="horz" wrap="square" lIns="0" tIns="1587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25"/>
                </a:spcBef>
              </a:pPr>
              <a:r>
                <a:rPr sz="850" spc="-25" dirty="0">
                  <a:latin typeface="SimSun"/>
                  <a:cs typeface="SimSun"/>
                </a:rPr>
                <a:t>電話</a:t>
              </a:r>
              <a:endParaRPr sz="850">
                <a:latin typeface="SimSun"/>
                <a:cs typeface="SimSun"/>
              </a:endParaRPr>
            </a:p>
          </p:txBody>
        </p:sp>
        <p:sp>
          <p:nvSpPr>
            <p:cNvPr id="66" name="object 6"/>
            <p:cNvSpPr txBox="1"/>
            <p:nvPr/>
          </p:nvSpPr>
          <p:spPr>
            <a:xfrm>
              <a:off x="1924304" y="4284980"/>
              <a:ext cx="1084580" cy="116699"/>
            </a:xfrm>
            <a:prstGeom prst="rect">
              <a:avLst/>
            </a:prstGeom>
          </p:spPr>
          <p:txBody>
            <a:bodyPr vert="horz" wrap="square" lIns="0" tIns="1651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30"/>
                </a:spcBef>
              </a:pPr>
              <a:r>
                <a:rPr sz="650" spc="-10" dirty="0" smtClean="0">
                  <a:latin typeface="SimSun"/>
                  <a:cs typeface="SimSun"/>
                </a:rPr>
                <a:t>○○</a:t>
              </a:r>
              <a:r>
                <a:rPr lang="ja-JP" altLang="en-US" sz="650" spc="-10" dirty="0" smtClean="0">
                  <a:latin typeface="SimSun"/>
                  <a:cs typeface="SimSun"/>
                </a:rPr>
                <a:t>○</a:t>
              </a:r>
              <a:r>
                <a:rPr sz="650" spc="-10" dirty="0" smtClean="0">
                  <a:latin typeface="SimSun"/>
                  <a:cs typeface="SimSun"/>
                </a:rPr>
                <a:t>－○○○</a:t>
              </a:r>
              <a:r>
                <a:rPr sz="650" spc="-10" dirty="0">
                  <a:latin typeface="SimSun"/>
                  <a:cs typeface="SimSun"/>
                </a:rPr>
                <a:t>－○○○○</a:t>
              </a:r>
              <a:endParaRPr sz="650" dirty="0">
                <a:latin typeface="SimSun"/>
                <a:cs typeface="SimSun"/>
              </a:endParaRPr>
            </a:p>
          </p:txBody>
        </p:sp>
        <p:sp>
          <p:nvSpPr>
            <p:cNvPr id="67" name="object 9"/>
            <p:cNvSpPr txBox="1"/>
            <p:nvPr/>
          </p:nvSpPr>
          <p:spPr>
            <a:xfrm>
              <a:off x="1493011" y="4733035"/>
              <a:ext cx="249554" cy="159385"/>
            </a:xfrm>
            <a:prstGeom prst="rect">
              <a:avLst/>
            </a:prstGeom>
          </p:spPr>
          <p:txBody>
            <a:bodyPr vert="horz" wrap="square" lIns="0" tIns="1587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25"/>
                </a:spcBef>
              </a:pPr>
              <a:r>
                <a:rPr sz="850" spc="-25" dirty="0">
                  <a:latin typeface="SimSun"/>
                  <a:cs typeface="SimSun"/>
                </a:rPr>
                <a:t>電話</a:t>
              </a:r>
              <a:endParaRPr sz="850">
                <a:latin typeface="SimSun"/>
                <a:cs typeface="SimSun"/>
              </a:endParaRPr>
            </a:p>
          </p:txBody>
        </p:sp>
        <p:sp>
          <p:nvSpPr>
            <p:cNvPr id="68" name="object 10"/>
            <p:cNvSpPr txBox="1"/>
            <p:nvPr/>
          </p:nvSpPr>
          <p:spPr>
            <a:xfrm>
              <a:off x="1924304" y="4751324"/>
              <a:ext cx="1084580" cy="116699"/>
            </a:xfrm>
            <a:prstGeom prst="rect">
              <a:avLst/>
            </a:prstGeom>
          </p:spPr>
          <p:txBody>
            <a:bodyPr vert="horz" wrap="square" lIns="0" tIns="1651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30"/>
                </a:spcBef>
              </a:pPr>
              <a:r>
                <a:rPr sz="650" spc="-10" dirty="0" smtClean="0">
                  <a:latin typeface="SimSun"/>
                  <a:cs typeface="SimSun"/>
                </a:rPr>
                <a:t>○</a:t>
              </a:r>
              <a:r>
                <a:rPr lang="ja-JP" altLang="en-US" sz="650" spc="-10" dirty="0" smtClean="0">
                  <a:latin typeface="SimSun"/>
                  <a:cs typeface="SimSun"/>
                </a:rPr>
                <a:t>○</a:t>
              </a:r>
              <a:r>
                <a:rPr sz="650" spc="-10" dirty="0" smtClean="0">
                  <a:latin typeface="SimSun"/>
                  <a:cs typeface="SimSun"/>
                </a:rPr>
                <a:t>○－○○○</a:t>
              </a:r>
              <a:r>
                <a:rPr sz="650" spc="-10" dirty="0">
                  <a:latin typeface="SimSun"/>
                  <a:cs typeface="SimSun"/>
                </a:rPr>
                <a:t>－○○○○</a:t>
              </a:r>
              <a:endParaRPr sz="650" dirty="0">
                <a:latin typeface="SimSun"/>
                <a:cs typeface="SimSun"/>
              </a:endParaRPr>
            </a:p>
          </p:txBody>
        </p:sp>
        <p:sp>
          <p:nvSpPr>
            <p:cNvPr id="69" name="object 11"/>
            <p:cNvSpPr txBox="1"/>
            <p:nvPr/>
          </p:nvSpPr>
          <p:spPr>
            <a:xfrm>
              <a:off x="1049020" y="4051300"/>
              <a:ext cx="1586230" cy="146835"/>
            </a:xfrm>
            <a:prstGeom prst="rect">
              <a:avLst/>
            </a:prstGeom>
          </p:spPr>
          <p:txBody>
            <a:bodyPr vert="horz" wrap="square" lIns="0" tIns="1587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25"/>
                </a:spcBef>
              </a:pPr>
              <a:r>
                <a:rPr sz="850" spc="65" dirty="0" err="1" smtClean="0">
                  <a:latin typeface="SimSun"/>
                  <a:cs typeface="SimSun"/>
                </a:rPr>
                <a:t>発注者</a:t>
              </a:r>
              <a:r>
                <a:rPr lang="ja-JP" altLang="en-US" sz="850" spc="65" dirty="0" smtClean="0">
                  <a:latin typeface="SimSun"/>
                  <a:cs typeface="SimSun"/>
                </a:rPr>
                <a:t>　藍住町　〇〇課</a:t>
              </a:r>
              <a:endParaRPr sz="1275" baseline="3267" dirty="0">
                <a:latin typeface="SimSun"/>
                <a:cs typeface="SimSun"/>
              </a:endParaRPr>
            </a:p>
          </p:txBody>
        </p:sp>
        <p:sp>
          <p:nvSpPr>
            <p:cNvPr id="70" name="object 43"/>
            <p:cNvSpPr txBox="1"/>
            <p:nvPr/>
          </p:nvSpPr>
          <p:spPr>
            <a:xfrm>
              <a:off x="1058672" y="4484624"/>
              <a:ext cx="1739900" cy="177800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</a:pPr>
              <a:r>
                <a:rPr sz="850" spc="110" dirty="0">
                  <a:latin typeface="SimSun"/>
                  <a:cs typeface="SimSun"/>
                </a:rPr>
                <a:t>施工者 </a:t>
              </a:r>
              <a:r>
                <a:rPr sz="1000" spc="-5" dirty="0">
                  <a:latin typeface="SimSun"/>
                  <a:cs typeface="SimSun"/>
                </a:rPr>
                <a:t>○○○○建設株式会社</a:t>
              </a:r>
              <a:endParaRPr sz="1000">
                <a:latin typeface="SimSun"/>
                <a:cs typeface="SimSun"/>
              </a:endParaRPr>
            </a:p>
          </p:txBody>
        </p:sp>
      </p:grpSp>
      <p:grpSp>
        <p:nvGrpSpPr>
          <p:cNvPr id="71" name="グループ化 70"/>
          <p:cNvGrpSpPr/>
          <p:nvPr/>
        </p:nvGrpSpPr>
        <p:grpSpPr>
          <a:xfrm>
            <a:off x="3967606" y="8610345"/>
            <a:ext cx="1959864" cy="841120"/>
            <a:chOff x="1049020" y="4051300"/>
            <a:chExt cx="1959864" cy="841120"/>
          </a:xfrm>
        </p:grpSpPr>
        <p:sp>
          <p:nvSpPr>
            <p:cNvPr id="72" name="object 5"/>
            <p:cNvSpPr txBox="1"/>
            <p:nvPr/>
          </p:nvSpPr>
          <p:spPr>
            <a:xfrm>
              <a:off x="1493011" y="4266691"/>
              <a:ext cx="249554" cy="159385"/>
            </a:xfrm>
            <a:prstGeom prst="rect">
              <a:avLst/>
            </a:prstGeom>
          </p:spPr>
          <p:txBody>
            <a:bodyPr vert="horz" wrap="square" lIns="0" tIns="1587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25"/>
                </a:spcBef>
              </a:pPr>
              <a:r>
                <a:rPr sz="850" spc="-25" dirty="0">
                  <a:latin typeface="SimSun"/>
                  <a:cs typeface="SimSun"/>
                </a:rPr>
                <a:t>電話</a:t>
              </a:r>
              <a:endParaRPr sz="850">
                <a:latin typeface="SimSun"/>
                <a:cs typeface="SimSun"/>
              </a:endParaRPr>
            </a:p>
          </p:txBody>
        </p:sp>
        <p:sp>
          <p:nvSpPr>
            <p:cNvPr id="73" name="object 6"/>
            <p:cNvSpPr txBox="1"/>
            <p:nvPr/>
          </p:nvSpPr>
          <p:spPr>
            <a:xfrm>
              <a:off x="1924304" y="4284980"/>
              <a:ext cx="1084580" cy="116699"/>
            </a:xfrm>
            <a:prstGeom prst="rect">
              <a:avLst/>
            </a:prstGeom>
          </p:spPr>
          <p:txBody>
            <a:bodyPr vert="horz" wrap="square" lIns="0" tIns="1651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30"/>
                </a:spcBef>
              </a:pPr>
              <a:r>
                <a:rPr sz="650" spc="-10" dirty="0" smtClean="0">
                  <a:latin typeface="SimSun"/>
                  <a:cs typeface="SimSun"/>
                </a:rPr>
                <a:t>○○</a:t>
              </a:r>
              <a:r>
                <a:rPr lang="ja-JP" altLang="en-US" sz="650" spc="-10" dirty="0" smtClean="0">
                  <a:latin typeface="SimSun"/>
                  <a:cs typeface="SimSun"/>
                </a:rPr>
                <a:t>○</a:t>
              </a:r>
              <a:r>
                <a:rPr sz="650" spc="-10" dirty="0" smtClean="0">
                  <a:latin typeface="SimSun"/>
                  <a:cs typeface="SimSun"/>
                </a:rPr>
                <a:t>－○○○</a:t>
              </a:r>
              <a:r>
                <a:rPr sz="650" spc="-10" dirty="0">
                  <a:latin typeface="SimSun"/>
                  <a:cs typeface="SimSun"/>
                </a:rPr>
                <a:t>－○○○○</a:t>
              </a:r>
              <a:endParaRPr sz="650" dirty="0">
                <a:latin typeface="SimSun"/>
                <a:cs typeface="SimSun"/>
              </a:endParaRPr>
            </a:p>
          </p:txBody>
        </p:sp>
        <p:sp>
          <p:nvSpPr>
            <p:cNvPr id="74" name="object 9"/>
            <p:cNvSpPr txBox="1"/>
            <p:nvPr/>
          </p:nvSpPr>
          <p:spPr>
            <a:xfrm>
              <a:off x="1493011" y="4733035"/>
              <a:ext cx="249554" cy="159385"/>
            </a:xfrm>
            <a:prstGeom prst="rect">
              <a:avLst/>
            </a:prstGeom>
          </p:spPr>
          <p:txBody>
            <a:bodyPr vert="horz" wrap="square" lIns="0" tIns="1587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25"/>
                </a:spcBef>
              </a:pPr>
              <a:r>
                <a:rPr sz="850" spc="-25" dirty="0">
                  <a:latin typeface="SimSun"/>
                  <a:cs typeface="SimSun"/>
                </a:rPr>
                <a:t>電話</a:t>
              </a:r>
              <a:endParaRPr sz="850">
                <a:latin typeface="SimSun"/>
                <a:cs typeface="SimSun"/>
              </a:endParaRPr>
            </a:p>
          </p:txBody>
        </p:sp>
        <p:sp>
          <p:nvSpPr>
            <p:cNvPr id="75" name="object 10"/>
            <p:cNvSpPr txBox="1"/>
            <p:nvPr/>
          </p:nvSpPr>
          <p:spPr>
            <a:xfrm>
              <a:off x="1924304" y="4751324"/>
              <a:ext cx="1084580" cy="116699"/>
            </a:xfrm>
            <a:prstGeom prst="rect">
              <a:avLst/>
            </a:prstGeom>
          </p:spPr>
          <p:txBody>
            <a:bodyPr vert="horz" wrap="square" lIns="0" tIns="1651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30"/>
                </a:spcBef>
              </a:pPr>
              <a:r>
                <a:rPr sz="650" spc="-10" dirty="0" smtClean="0">
                  <a:latin typeface="SimSun"/>
                  <a:cs typeface="SimSun"/>
                </a:rPr>
                <a:t>○</a:t>
              </a:r>
              <a:r>
                <a:rPr lang="ja-JP" altLang="en-US" sz="650" spc="-10" dirty="0" smtClean="0">
                  <a:latin typeface="SimSun"/>
                  <a:cs typeface="SimSun"/>
                </a:rPr>
                <a:t>○</a:t>
              </a:r>
              <a:r>
                <a:rPr sz="650" spc="-10" dirty="0" smtClean="0">
                  <a:latin typeface="SimSun"/>
                  <a:cs typeface="SimSun"/>
                </a:rPr>
                <a:t>○－○○○</a:t>
              </a:r>
              <a:r>
                <a:rPr sz="650" spc="-10" dirty="0">
                  <a:latin typeface="SimSun"/>
                  <a:cs typeface="SimSun"/>
                </a:rPr>
                <a:t>－○○○○</a:t>
              </a:r>
              <a:endParaRPr sz="650" dirty="0">
                <a:latin typeface="SimSun"/>
                <a:cs typeface="SimSun"/>
              </a:endParaRPr>
            </a:p>
          </p:txBody>
        </p:sp>
        <p:sp>
          <p:nvSpPr>
            <p:cNvPr id="76" name="object 11"/>
            <p:cNvSpPr txBox="1"/>
            <p:nvPr/>
          </p:nvSpPr>
          <p:spPr>
            <a:xfrm>
              <a:off x="1049020" y="4051300"/>
              <a:ext cx="1586230" cy="146835"/>
            </a:xfrm>
            <a:prstGeom prst="rect">
              <a:avLst/>
            </a:prstGeom>
          </p:spPr>
          <p:txBody>
            <a:bodyPr vert="horz" wrap="square" lIns="0" tIns="1587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25"/>
                </a:spcBef>
              </a:pPr>
              <a:r>
                <a:rPr sz="850" spc="65" dirty="0" err="1" smtClean="0">
                  <a:latin typeface="SimSun"/>
                  <a:cs typeface="SimSun"/>
                </a:rPr>
                <a:t>発注者</a:t>
              </a:r>
              <a:r>
                <a:rPr lang="ja-JP" altLang="en-US" sz="850" spc="65" dirty="0" smtClean="0">
                  <a:latin typeface="SimSun"/>
                  <a:cs typeface="SimSun"/>
                </a:rPr>
                <a:t>　藍住町　〇〇課</a:t>
              </a:r>
              <a:endParaRPr sz="1275" baseline="3267" dirty="0">
                <a:latin typeface="SimSun"/>
                <a:cs typeface="SimSun"/>
              </a:endParaRPr>
            </a:p>
          </p:txBody>
        </p:sp>
        <p:sp>
          <p:nvSpPr>
            <p:cNvPr id="77" name="object 43"/>
            <p:cNvSpPr txBox="1"/>
            <p:nvPr/>
          </p:nvSpPr>
          <p:spPr>
            <a:xfrm>
              <a:off x="1058672" y="4484624"/>
              <a:ext cx="1739900" cy="177800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</a:pPr>
              <a:r>
                <a:rPr sz="850" spc="110" dirty="0">
                  <a:latin typeface="SimSun"/>
                  <a:cs typeface="SimSun"/>
                </a:rPr>
                <a:t>施工者 </a:t>
              </a:r>
              <a:r>
                <a:rPr sz="1000" spc="-5" dirty="0">
                  <a:latin typeface="SimSun"/>
                  <a:cs typeface="SimSun"/>
                </a:rPr>
                <a:t>○○○○建設株式会社</a:t>
              </a:r>
              <a:endParaRPr sz="1000">
                <a:latin typeface="SimSun"/>
                <a:cs typeface="SimSun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295</Words>
  <Application>Microsoft Office PowerPoint</Application>
  <PresentationFormat>ユーザー設定</PresentationFormat>
  <Paragraphs>53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MS Gothic</vt:lpstr>
      <vt:lpstr>SimSun</vt:lpstr>
      <vt:lpstr>Yu Gothic</vt:lpstr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岡田　渉</cp:lastModifiedBy>
  <cp:revision>1</cp:revision>
  <dcterms:created xsi:type="dcterms:W3CDTF">2026-02-02T06:38:20Z</dcterms:created>
  <dcterms:modified xsi:type="dcterms:W3CDTF">2026-02-02T06:45:17Z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2025-06-19T00:00:00Z</vt:filetime>
  </property>
  <property fmtid="{D5CDD505-2E9C-101B-9397-08002B2CF9AE}" pid="3" name="LastSaved">
    <vt:filetime>2026-02-02T00:00:00Z</vt:filetime>
  </property>
  <property fmtid="{D5CDD505-2E9C-101B-9397-08002B2CF9AE}" pid="4" name="Producer">
    <vt:lpwstr>JUST PDF 4</vt:lpwstr>
  </property>
</Properties>
</file>